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2"/>
  </p:notesMasterIdLst>
  <p:sldIdLst>
    <p:sldId id="257" r:id="rId5"/>
    <p:sldId id="370" r:id="rId6"/>
    <p:sldId id="371" r:id="rId7"/>
    <p:sldId id="372" r:id="rId8"/>
    <p:sldId id="373" r:id="rId9"/>
    <p:sldId id="374" r:id="rId10"/>
    <p:sldId id="375" r:id="rId11"/>
    <p:sldId id="377" r:id="rId12"/>
    <p:sldId id="378" r:id="rId13"/>
    <p:sldId id="258" r:id="rId14"/>
    <p:sldId id="259" r:id="rId15"/>
    <p:sldId id="260" r:id="rId16"/>
    <p:sldId id="285" r:id="rId17"/>
    <p:sldId id="286" r:id="rId18"/>
    <p:sldId id="287" r:id="rId19"/>
    <p:sldId id="284" r:id="rId20"/>
    <p:sldId id="289" r:id="rId21"/>
    <p:sldId id="311" r:id="rId22"/>
    <p:sldId id="290" r:id="rId23"/>
    <p:sldId id="291" r:id="rId24"/>
    <p:sldId id="292" r:id="rId25"/>
    <p:sldId id="312" r:id="rId26"/>
    <p:sldId id="293" r:id="rId27"/>
    <p:sldId id="294" r:id="rId28"/>
    <p:sldId id="295" r:id="rId29"/>
    <p:sldId id="299" r:id="rId30"/>
    <p:sldId id="31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05CB36-47B1-444C-88D1-7A1E33C0E016}" v="3" dt="2024-01-08T10:41:34.2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05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48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whid Islam" userId="f0c7a54b-59a3-4574-a7d3-38d3921eb4d8" providerId="ADAL" clId="{DD05CB36-47B1-444C-88D1-7A1E33C0E016}"/>
    <pc:docChg chg="custSel addSld delSld modSld">
      <pc:chgData name="Towhid Islam" userId="f0c7a54b-59a3-4574-a7d3-38d3921eb4d8" providerId="ADAL" clId="{DD05CB36-47B1-444C-88D1-7A1E33C0E016}" dt="2024-01-08T10:41:34.200" v="400"/>
      <pc:docMkLst>
        <pc:docMk/>
      </pc:docMkLst>
      <pc:sldChg chg="modSp mod">
        <pc:chgData name="Towhid Islam" userId="f0c7a54b-59a3-4574-a7d3-38d3921eb4d8" providerId="ADAL" clId="{DD05CB36-47B1-444C-88D1-7A1E33C0E016}" dt="2024-01-08T07:19:35.900" v="0" actId="1076"/>
        <pc:sldMkLst>
          <pc:docMk/>
          <pc:sldMk cId="3460188638" sldId="270"/>
        </pc:sldMkLst>
        <pc:spChg chg="mod">
          <ac:chgData name="Towhid Islam" userId="f0c7a54b-59a3-4574-a7d3-38d3921eb4d8" providerId="ADAL" clId="{DD05CB36-47B1-444C-88D1-7A1E33C0E016}" dt="2024-01-08T07:19:35.900" v="0" actId="1076"/>
          <ac:spMkLst>
            <pc:docMk/>
            <pc:sldMk cId="3460188638" sldId="270"/>
            <ac:spMk id="4" creationId="{AA41099E-5F20-4BE3-BB07-392818449DDE}"/>
          </ac:spMkLst>
        </pc:spChg>
      </pc:sldChg>
      <pc:sldChg chg="del">
        <pc:chgData name="Towhid Islam" userId="f0c7a54b-59a3-4574-a7d3-38d3921eb4d8" providerId="ADAL" clId="{DD05CB36-47B1-444C-88D1-7A1E33C0E016}" dt="2024-01-08T07:19:43.220" v="1" actId="47"/>
        <pc:sldMkLst>
          <pc:docMk/>
          <pc:sldMk cId="1641616202" sldId="271"/>
        </pc:sldMkLst>
      </pc:sldChg>
      <pc:sldChg chg="del">
        <pc:chgData name="Towhid Islam" userId="f0c7a54b-59a3-4574-a7d3-38d3921eb4d8" providerId="ADAL" clId="{DD05CB36-47B1-444C-88D1-7A1E33C0E016}" dt="2024-01-08T08:26:44.984" v="150" actId="47"/>
        <pc:sldMkLst>
          <pc:docMk/>
          <pc:sldMk cId="0" sldId="297"/>
        </pc:sldMkLst>
      </pc:sldChg>
      <pc:sldChg chg="del">
        <pc:chgData name="Towhid Islam" userId="f0c7a54b-59a3-4574-a7d3-38d3921eb4d8" providerId="ADAL" clId="{DD05CB36-47B1-444C-88D1-7A1E33C0E016}" dt="2024-01-08T08:25:03.160" v="148" actId="47"/>
        <pc:sldMkLst>
          <pc:docMk/>
          <pc:sldMk cId="0" sldId="332"/>
        </pc:sldMkLst>
      </pc:sldChg>
      <pc:sldChg chg="del">
        <pc:chgData name="Towhid Islam" userId="f0c7a54b-59a3-4574-a7d3-38d3921eb4d8" providerId="ADAL" clId="{DD05CB36-47B1-444C-88D1-7A1E33C0E016}" dt="2024-01-08T08:25:30.162" v="149" actId="47"/>
        <pc:sldMkLst>
          <pc:docMk/>
          <pc:sldMk cId="0" sldId="337"/>
        </pc:sldMkLst>
      </pc:sldChg>
      <pc:sldChg chg="addSp modSp mod modAnim">
        <pc:chgData name="Towhid Islam" userId="f0c7a54b-59a3-4574-a7d3-38d3921eb4d8" providerId="ADAL" clId="{DD05CB36-47B1-444C-88D1-7A1E33C0E016}" dt="2024-01-08T10:41:34.200" v="400"/>
        <pc:sldMkLst>
          <pc:docMk/>
          <pc:sldMk cId="1242011625" sldId="399"/>
        </pc:sldMkLst>
        <pc:spChg chg="add mod">
          <ac:chgData name="Towhid Islam" userId="f0c7a54b-59a3-4574-a7d3-38d3921eb4d8" providerId="ADAL" clId="{DD05CB36-47B1-444C-88D1-7A1E33C0E016}" dt="2024-01-08T07:21:46.778" v="147" actId="1076"/>
          <ac:spMkLst>
            <pc:docMk/>
            <pc:sldMk cId="1242011625" sldId="399"/>
            <ac:spMk id="2" creationId="{37858FF3-DE45-5E35-AE76-389F12426D10}"/>
          </ac:spMkLst>
        </pc:spChg>
      </pc:sldChg>
      <pc:sldChg chg="addSp modSp new del mod">
        <pc:chgData name="Towhid Islam" userId="f0c7a54b-59a3-4574-a7d3-38d3921eb4d8" providerId="ADAL" clId="{DD05CB36-47B1-444C-88D1-7A1E33C0E016}" dt="2024-01-08T08:30:10.899" v="399" actId="2696"/>
        <pc:sldMkLst>
          <pc:docMk/>
          <pc:sldMk cId="3502838955" sldId="403"/>
        </pc:sldMkLst>
        <pc:spChg chg="add mod">
          <ac:chgData name="Towhid Islam" userId="f0c7a54b-59a3-4574-a7d3-38d3921eb4d8" providerId="ADAL" clId="{DD05CB36-47B1-444C-88D1-7A1E33C0E016}" dt="2024-01-08T08:30:07.035" v="398" actId="20577"/>
          <ac:spMkLst>
            <pc:docMk/>
            <pc:sldMk cId="3502838955" sldId="403"/>
            <ac:spMk id="2" creationId="{B693C87E-25EC-DDD9-258C-364AF896D496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028E93-A831-4BDA-9562-B455698E8C27}" type="datetimeFigureOut">
              <a:rPr lang="en-US" smtClean="0"/>
              <a:t>8/27/25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D3420B-F0FD-4E60-84FA-50E8F9D894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6655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71972D-23F4-8C4E-B8A3-6E483ED3F72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238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71972D-23F4-8C4E-B8A3-6E483ED3F72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98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b="1" dirty="0"/>
              <a:t>Users can build programs from the standard modules that communicate with each other</a:t>
            </a:r>
            <a:r>
              <a:rPr lang="en" dirty="0"/>
              <a:t>. This prevents writing the code again from scratch, which ultimately saves the development time of the code and therefore is higher productivity of the program.</a:t>
            </a:r>
            <a:r>
              <a:rPr lang="en-US" dirty="0"/>
              <a:t>Ju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D7E2F-2365-4FC9-9485-25751E74492D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045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692E7-6668-9414-F886-7877F64DA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1F804E-F9B8-4E4B-43C1-85BDE5C790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E9CFB-F379-4796-F2CB-CA64BA094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45AB9-56FD-18D1-2A3B-8EE969260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3C7FCB-0226-0CC7-E2A5-0AB25D5B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776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CD98E-D06D-EB37-D493-5275FC8A4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3436BB-A266-8EBC-349F-8781B6DA78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AF74E-42B2-9EB1-2086-B60B08BCF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44D61-68BE-D6F9-587B-1C8F9B65F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53A4F5-876D-0E4B-94FB-0461C71A9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625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F8E082-A61E-89B2-78E1-6ABDF2814A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1BC8F-71CC-665F-4A9B-D66F749FEF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4F25F8-6D43-6112-AAFF-9753E8650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47FA5-4729-3E18-35FE-F9325510F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4A7E4D-3B26-6027-35AB-06C30B514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702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A92BB-5ADC-738A-1F9E-73E4FD46E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9F68E-9255-E5D7-DE18-27A2C6464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9AC2E-409A-2724-5095-8F19CCF54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77AC8-BB95-984B-C082-96B005413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0C8C7-F81B-5213-BE10-E2A113FDF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92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69169-B6F5-7324-DE0F-917A073C7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FDEA25-0344-D6D5-D6F4-57214BBDE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BD16A-2718-DA11-0CA5-879159CE0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A13F2-62CA-09CE-3E38-E35A3CCB2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3548D-B9BD-90C8-68E5-52BA13F91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434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CC6E2-47F9-2F25-FEB8-6A6F24798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CD31A-FC15-3D71-6757-2F1CFA37E7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67D722-7980-51F0-687B-2D4BA9BBA5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C6853-E8BB-37B0-5AD4-C54D87E3F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C5681-6119-D0ED-D281-6F57CBF3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34E1C2-C2F8-4D73-C9B5-579BA90BE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281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DB31-4355-C410-F280-0893449BC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6F808E-C807-85C6-3B4F-05479B3BA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866EAF-9A4B-E22F-00E3-B715A420D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4495B3-A6AB-E443-4E12-12D88C4B2E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1BDCED-1589-CC83-AB0D-A16EDF1A03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88FC79-119A-B77D-5DBF-14C7EB118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C1AED3-CFEF-1BC3-CEF8-3AC077E9D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F98CC-6782-BD51-149E-BAFE057F4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159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5F855-FC5A-0FA5-8A14-344161E60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AC76A3-7196-5E19-FEC2-D9948EBD3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5A5DDF-DCDF-1B5B-801E-A15A2130A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A37580-1967-1B38-3999-CFADB5357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506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E02B1A-5FD2-4E84-D44D-9F6A41127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9742EA-6170-A7AA-1B0A-93134B3B0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1B6DA2-885F-CA9A-A54D-3A692778A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948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57D9C-373C-0CC4-7A29-739AF4147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E4C0A-D01D-1845-BE5B-A667DE90E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4C1F44-38A3-6AF6-6A4B-95F88D957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2F9D91-890C-7A8F-4D5D-1D4B6C666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F6B729-96C9-D354-1EDA-D860E45F4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C5AC93-75D2-ED15-F923-4F9326D20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369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E546B-D2DC-6EFE-AD4B-651AE5DD9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E085E8-8954-E5AB-E2D8-84DA52A7E5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2C152A-13DF-B814-1459-B8D8E7B657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B8100B-0822-88D4-6F93-F2E3E0CB9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5CB808-8781-F451-1C97-D2420612C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2C34B-F6A1-4810-CDF5-047E057C7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654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8026DA-706C-BDA3-FD80-A51959466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38DFF-AC72-7A05-EADC-13F9F3038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A3CFB7-C99F-63F7-7985-053C2A3F1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AF54C-F5AD-4583-AD54-13EAA45C7EBC}" type="datetimeFigureOut">
              <a:rPr lang="en-US" smtClean="0"/>
              <a:t>8/27/25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9836E-119A-CDD6-27A5-093F246C9E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A17F3-4E0B-63B8-3BC7-EF009F9B32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77FF5-63A4-49F3-A784-D5A213A18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39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CE2A4-1988-4947-84AC-35FBAD114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52872" y="2533650"/>
            <a:ext cx="6858000" cy="1790700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CSC 2302/DSCI 1302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Basics (cont.), </a:t>
            </a:r>
            <a:br>
              <a:rPr lang="en-US" sz="3675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Oriented Programing (OOP)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2E2CB42E-F0B0-4FB0-A464-7E9AB159AA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82588" y="606732"/>
            <a:ext cx="1140568" cy="9493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BBA6970-237D-482A-9AC6-E784B7522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85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DC8A7-067A-822F-C24A-26287D1D5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Object-oriented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B8FEA-B76E-8088-DCC0-CA7B4D204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Object-oriented programming is a programming is based on the concept of "objects".</a:t>
            </a: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An object consists of – 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	- data fields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	- procedures/operations/functions</a:t>
            </a: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A common feature of objects is that procedures are attached to them and can access and modify the object's data fields.</a:t>
            </a: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8955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161B0-0C42-5A94-1C6D-6FBB3D643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239205-D07D-9739-EA36-9C6A42487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C26B1-D494-B924-6F8D-EA1F5D85AD3E}"/>
              </a:ext>
            </a:extLst>
          </p:cNvPr>
          <p:cNvSpPr txBox="1"/>
          <p:nvPr/>
        </p:nvSpPr>
        <p:spPr>
          <a:xfrm>
            <a:off x="990599" y="5091223"/>
            <a:ext cx="1087482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400" b="0" i="0" dirty="0">
                <a:solidFill>
                  <a:srgbClr val="37474F"/>
                </a:solidFill>
                <a:effectLst/>
                <a:latin typeface="Calibri(Body)"/>
                <a:cs typeface="Times New Roman" panose="02020603050405020304" pitchFamily="18" charset="0"/>
              </a:rPr>
              <a:t>The world consists of items such as wood, metal, fabric, etc.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400" b="0" i="0" dirty="0">
                <a:solidFill>
                  <a:srgbClr val="37474F"/>
                </a:solidFill>
                <a:effectLst/>
                <a:latin typeface="Calibri(Body)"/>
                <a:cs typeface="Times New Roman" panose="02020603050405020304" pitchFamily="18" charset="0"/>
              </a:rPr>
              <a:t>But people think in terms of higher-level objects, like chairs, couches, and drawers.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400" b="0" i="0" dirty="0">
                <a:solidFill>
                  <a:srgbClr val="37474F"/>
                </a:solidFill>
                <a:effectLst/>
                <a:latin typeface="Calibri(Body)"/>
                <a:cs typeface="Times New Roman" panose="02020603050405020304" pitchFamily="18" charset="0"/>
              </a:rPr>
              <a:t>In fact, people think mostly of the operations that can be done with the objects. 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400" b="0" i="0" dirty="0">
                <a:solidFill>
                  <a:srgbClr val="37474F"/>
                </a:solidFill>
                <a:effectLst/>
                <a:latin typeface="Calibri(Body)"/>
                <a:cs typeface="Times New Roman" panose="02020603050405020304" pitchFamily="18" charset="0"/>
              </a:rPr>
              <a:t>For a drawer, operations include putting stuff in and taking stuff out.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ACBA8E-2E66-14EF-A6F6-43438586B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7473" y="1186542"/>
            <a:ext cx="6753225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203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161B0-0C42-5A94-1C6D-6FBB3D643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239205-D07D-9739-EA36-9C6A42487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AC26B1-D494-B924-6F8D-EA1F5D85AD3E}"/>
              </a:ext>
            </a:extLst>
          </p:cNvPr>
          <p:cNvSpPr txBox="1"/>
          <p:nvPr/>
        </p:nvSpPr>
        <p:spPr>
          <a:xfrm>
            <a:off x="838202" y="4241899"/>
            <a:ext cx="10972798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37474F"/>
                </a:solidFill>
                <a:latin typeface="Calibri (Body)"/>
              </a:rPr>
              <a:t>A program consists of variables and functions or methods</a:t>
            </a:r>
            <a:endParaRPr lang="en-US" sz="2400" b="0" i="0" dirty="0">
              <a:solidFill>
                <a:srgbClr val="37474F"/>
              </a:solidFill>
              <a:effectLst/>
              <a:latin typeface="Calibri (Body)"/>
            </a:endParaRP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400" b="0" i="0" dirty="0">
                <a:solidFill>
                  <a:srgbClr val="37474F"/>
                </a:solidFill>
                <a:effectLst/>
                <a:latin typeface="Calibri (Body)"/>
              </a:rPr>
              <a:t>In OOP, programs are not viewed as variables and functions/methods but as objects.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37474F"/>
                </a:solidFill>
                <a:latin typeface="Calibri (Body)"/>
              </a:rPr>
              <a:t>An object is a grouping of data (variables) and related operations</a:t>
            </a:r>
            <a:endParaRPr lang="en-US" sz="2400" b="0" i="0" dirty="0">
              <a:solidFill>
                <a:srgbClr val="37474F"/>
              </a:solidFill>
              <a:effectLst/>
              <a:latin typeface="Calibri (Body)"/>
            </a:endParaRP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37474F"/>
                </a:solidFill>
                <a:latin typeface="Calibri (Body)"/>
              </a:rPr>
              <a:t>Programmers may prefer to think of higher-level objects such as restaurants and hotels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rgbClr val="37474F"/>
                </a:solidFill>
                <a:latin typeface="Calibri (Body)"/>
              </a:rPr>
              <a:t>Benefits of OOP – more understandable and manageable programs</a:t>
            </a:r>
          </a:p>
          <a:p>
            <a:pPr marL="285750" indent="-285750" algn="l">
              <a:buFont typeface="Wingdings" panose="05000000000000000000" pitchFamily="2" charset="2"/>
              <a:buChar char="§"/>
            </a:pPr>
            <a:endParaRPr lang="en-US" sz="2000" b="0" i="0" dirty="0">
              <a:solidFill>
                <a:srgbClr val="37474F"/>
              </a:solidFill>
              <a:effectLst/>
              <a:latin typeface="Calibri (Body)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6C953A1-7B76-9E8F-DDDC-24636C906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331" y="723762"/>
            <a:ext cx="5023925" cy="3364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388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F33B-6A7E-365E-E933-D457FBC5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Abstraction / Information Hiding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AC1C3-88F6-E239-FFA8-FF0F8497C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629682"/>
            <a:ext cx="10526486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Abstraction occurs when a user interacts with an object at a high level</a:t>
            </a:r>
          </a:p>
          <a:p>
            <a:r>
              <a:rPr lang="en-US" dirty="0">
                <a:cs typeface="Calibri"/>
              </a:rPr>
              <a:t>Allowing lower-level internal details to remain hidden (aka information hiding or encapsulation)</a:t>
            </a:r>
          </a:p>
          <a:p>
            <a:r>
              <a:rPr lang="en-US" dirty="0">
                <a:cs typeface="Calibri"/>
              </a:rPr>
              <a:t>Objects support abstraction by hiding entire groups of functions and variables and exposing only certain functions to a user.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17F52D-74B3-BFF0-93B9-B6B0382BE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6872" y="4404940"/>
            <a:ext cx="2598256" cy="194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76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F33B-6A7E-365E-E933-D457FBC5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Why Abstraction / Information Hiding?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AC1C3-88F6-E239-FFA8-FF0F8497C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65971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Abstraction simplifies our world</a:t>
            </a:r>
          </a:p>
          <a:p>
            <a:r>
              <a:rPr lang="en-US" dirty="0">
                <a:cs typeface="Calibri"/>
              </a:rPr>
              <a:t>E.g. An oven is viewed as having a compartment for food and a knob is turned to heat the food.</a:t>
            </a:r>
          </a:p>
          <a:p>
            <a:r>
              <a:rPr lang="en-US" dirty="0">
                <a:cs typeface="Calibri"/>
              </a:rPr>
              <a:t>People need not be concerned with an oven's internal workings</a:t>
            </a:r>
          </a:p>
          <a:p>
            <a:r>
              <a:rPr lang="en-US" dirty="0">
                <a:cs typeface="Calibri"/>
              </a:rPr>
              <a:t>Objects strongly support abstraction or information hiding.</a:t>
            </a:r>
          </a:p>
          <a:p>
            <a:r>
              <a:rPr lang="en-US" dirty="0">
                <a:cs typeface="Calibri"/>
              </a:rPr>
              <a:t>The object's internal data, and possibly other operations, are hidden from the user.</a:t>
            </a:r>
          </a:p>
        </p:txBody>
      </p:sp>
    </p:spTree>
    <p:extLst>
      <p:ext uri="{BB962C8B-B14F-4D97-AF65-F5344CB8AC3E}">
        <p14:creationId xmlns:p14="http://schemas.microsoft.com/office/powerpoint/2010/main" val="900473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B93D61-2D68-FC77-ED5C-15D625D6E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15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ACD28-8222-2805-C08B-C10556561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255" y="1522808"/>
            <a:ext cx="7655882" cy="3528163"/>
          </a:xfrm>
          <a:prstGeom prst="rect">
            <a:avLst/>
          </a:prstGeom>
        </p:spPr>
      </p:pic>
      <p:pic>
        <p:nvPicPr>
          <p:cNvPr id="6" name="Graphic 5" descr="Checkmark with solid fill">
            <a:extLst>
              <a:ext uri="{FF2B5EF4-FFF2-40B4-BE49-F238E27FC236}">
                <a16:creationId xmlns:a16="http://schemas.microsoft.com/office/drawing/2014/main" id="{DC7FE18A-2644-DAA3-AB6E-EF84B5CDCB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39887" y="2307772"/>
            <a:ext cx="381000" cy="381000"/>
          </a:xfrm>
          <a:prstGeom prst="rect">
            <a:avLst/>
          </a:prstGeom>
        </p:spPr>
      </p:pic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A9B07000-AD75-AFE6-28F4-479F8E5E32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70515" y="4746173"/>
            <a:ext cx="3810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984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F33B-6A7E-365E-E933-D457FBC5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Class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AC1C3-88F6-E239-FFA8-FF0F8497C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A blueprint for creating objects</a:t>
            </a:r>
          </a:p>
          <a:p>
            <a:r>
              <a:rPr lang="en-US" dirty="0">
                <a:cs typeface="Calibri"/>
              </a:rPr>
              <a:t>Defines the structure and behavior of objects</a:t>
            </a:r>
          </a:p>
          <a:p>
            <a:r>
              <a:rPr lang="en-US" dirty="0">
                <a:cs typeface="Calibri"/>
              </a:rPr>
              <a:t>Doesn't usually contain the data</a:t>
            </a:r>
          </a:p>
          <a:p>
            <a:r>
              <a:rPr lang="en-US" dirty="0">
                <a:cs typeface="Calibri"/>
              </a:rPr>
              <a:t>Supports Abstraction</a:t>
            </a:r>
          </a:p>
        </p:txBody>
      </p:sp>
      <p:pic>
        <p:nvPicPr>
          <p:cNvPr id="5" name="Picture 4" descr="A picture containing graphics, cartoon, design, illustration&#10;&#10;Description automatically generated">
            <a:extLst>
              <a:ext uri="{FF2B5EF4-FFF2-40B4-BE49-F238E27FC236}">
                <a16:creationId xmlns:a16="http://schemas.microsoft.com/office/drawing/2014/main" id="{13D6DC38-1046-95C2-CC52-FEEA4D82A5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9950" y="1590676"/>
            <a:ext cx="4351565" cy="39164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D8F984-F3CF-96C2-56BA-CC8F12759549}"/>
              </a:ext>
            </a:extLst>
          </p:cNvPr>
          <p:cNvSpPr txBox="1"/>
          <p:nvPr/>
        </p:nvSpPr>
        <p:spPr>
          <a:xfrm>
            <a:off x="6672943" y="6581001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Image: https://tutorials.supunkavinda.blog/static/images/php-oop-object-houses.png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90FFEF-F382-69D9-5445-444B33E12DB1}"/>
              </a:ext>
            </a:extLst>
          </p:cNvPr>
          <p:cNvSpPr txBox="1"/>
          <p:nvPr/>
        </p:nvSpPr>
        <p:spPr>
          <a:xfrm>
            <a:off x="8392884" y="1121230"/>
            <a:ext cx="2590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Class</a:t>
            </a:r>
            <a:r>
              <a:rPr lang="en-US" sz="2800" dirty="0"/>
              <a:t> House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69B462-67E9-5659-A667-F9BA60E9F319}"/>
              </a:ext>
            </a:extLst>
          </p:cNvPr>
          <p:cNvSpPr txBox="1"/>
          <p:nvPr/>
        </p:nvSpPr>
        <p:spPr>
          <a:xfrm>
            <a:off x="5954485" y="5399316"/>
            <a:ext cx="2590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Objects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A928BF1-BDF5-CC94-B142-87B4245344CC}"/>
              </a:ext>
            </a:extLst>
          </p:cNvPr>
          <p:cNvSpPr txBox="1"/>
          <p:nvPr/>
        </p:nvSpPr>
        <p:spPr>
          <a:xfrm>
            <a:off x="7173684" y="5290458"/>
            <a:ext cx="15675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Red </a:t>
            </a:r>
          </a:p>
          <a:p>
            <a:pPr algn="ctr"/>
            <a:r>
              <a:rPr lang="en-US" sz="2800" dirty="0"/>
              <a:t>House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E86C83-D59B-0596-31E4-E02EA2C7B90C}"/>
              </a:ext>
            </a:extLst>
          </p:cNvPr>
          <p:cNvSpPr txBox="1"/>
          <p:nvPr/>
        </p:nvSpPr>
        <p:spPr>
          <a:xfrm>
            <a:off x="8675913" y="5410202"/>
            <a:ext cx="15675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Green </a:t>
            </a:r>
          </a:p>
          <a:p>
            <a:pPr algn="ctr"/>
            <a:r>
              <a:rPr lang="en-US" sz="2800" dirty="0"/>
              <a:t>House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FBC1AC-0087-12E2-5D4C-B1DCF19324DC}"/>
              </a:ext>
            </a:extLst>
          </p:cNvPr>
          <p:cNvSpPr txBox="1"/>
          <p:nvPr/>
        </p:nvSpPr>
        <p:spPr>
          <a:xfrm>
            <a:off x="10058397" y="5225145"/>
            <a:ext cx="15675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Blue </a:t>
            </a:r>
          </a:p>
          <a:p>
            <a:pPr algn="ctr"/>
            <a:r>
              <a:rPr lang="en-US" sz="2800" dirty="0"/>
              <a:t>House</a:t>
            </a:r>
          </a:p>
        </p:txBody>
      </p:sp>
    </p:spTree>
    <p:extLst>
      <p:ext uri="{BB962C8B-B14F-4D97-AF65-F5344CB8AC3E}">
        <p14:creationId xmlns:p14="http://schemas.microsoft.com/office/powerpoint/2010/main" val="2564100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F33B-6A7E-365E-E933-D457FBC5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Python built-in objects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EDEE9E-B92F-EA84-B752-3474812DFBD6}"/>
              </a:ext>
            </a:extLst>
          </p:cNvPr>
          <p:cNvSpPr txBox="1"/>
          <p:nvPr/>
        </p:nvSpPr>
        <p:spPr>
          <a:xfrm>
            <a:off x="1265464" y="1728792"/>
            <a:ext cx="817244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A programmer always interacts with built-in objects when writing Python code.</a:t>
            </a:r>
          </a:p>
          <a:p>
            <a:endParaRPr lang="en-US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1A832FA-E8FA-DBC6-F742-FB9F4AEDF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387" y="2569022"/>
            <a:ext cx="7968356" cy="3817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816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B0234D-799F-321B-CB42-200AA2909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027" y="1908613"/>
            <a:ext cx="9363946" cy="2032962"/>
          </a:xfrm>
          <a:prstGeom prst="rect">
            <a:avLst/>
          </a:prstGeom>
        </p:spPr>
      </p:pic>
      <p:pic>
        <p:nvPicPr>
          <p:cNvPr id="4" name="Graphic 3" descr="Checkmark with solid fill">
            <a:extLst>
              <a:ext uri="{FF2B5EF4-FFF2-40B4-BE49-F238E27FC236}">
                <a16:creationId xmlns:a16="http://schemas.microsoft.com/office/drawing/2014/main" id="{47BC0A0C-5F66-B064-294A-AA0178CE6E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30557" y="3560102"/>
            <a:ext cx="3810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794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F33B-6A7E-365E-E933-D457FBC5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Classes: Grouping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EDEE9E-B92F-EA84-B752-3474812DFBD6}"/>
              </a:ext>
            </a:extLst>
          </p:cNvPr>
          <p:cNvSpPr txBox="1"/>
          <p:nvPr/>
        </p:nvSpPr>
        <p:spPr>
          <a:xfrm>
            <a:off x="1200150" y="1707021"/>
            <a:ext cx="10120993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dirty="0"/>
              <a:t>Classes - groups of related variables and functions</a:t>
            </a:r>
          </a:p>
          <a:p>
            <a:pPr algn="just"/>
            <a:endParaRPr lang="en-US" sz="2800" dirty="0"/>
          </a:p>
          <a:p>
            <a:pPr algn="just"/>
            <a:r>
              <a:rPr lang="en-US" sz="2800" dirty="0"/>
              <a:t>Creating a class in python:  The class keyword can be used to create a class containing groups of related variables and functions.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A92C7B-F0D6-45F6-D1C1-BFB615430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446" y="3842139"/>
            <a:ext cx="2577107" cy="17406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E742B5-DE7E-8A65-4D47-0FD640F45533}"/>
              </a:ext>
            </a:extLst>
          </p:cNvPr>
          <p:cNvSpPr txBox="1"/>
          <p:nvPr/>
        </p:nvSpPr>
        <p:spPr>
          <a:xfrm>
            <a:off x="1415921" y="5942341"/>
            <a:ext cx="981813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0" i="1" dirty="0">
                <a:solidFill>
                  <a:srgbClr val="37474F"/>
                </a:solidFill>
                <a:effectLst/>
                <a:highlight>
                  <a:srgbClr val="FFFF00"/>
                </a:highlight>
                <a:latin typeface="Roboto" panose="02000000000000000000" pitchFamily="2" charset="0"/>
              </a:rPr>
              <a:t>Good practice is to use initial capitalization for each word in a class name</a:t>
            </a:r>
            <a:endParaRPr lang="en-US" sz="22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924138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 bwMode="auto">
          <a:xfrm>
            <a:off x="2435396" y="2149019"/>
            <a:ext cx="6869320" cy="2462213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prod = 'morels'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cost = 139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1/2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total = cost *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2" name="TextBox 31"/>
          <p:cNvSpPr txBox="1"/>
          <p:nvPr/>
        </p:nvSpPr>
        <p:spPr bwMode="auto">
          <a:xfrm>
            <a:off x="2435396" y="2149019"/>
            <a:ext cx="6869320" cy="2462213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prod = 'morels'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cost = 139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1/2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total = cost *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print(prod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cost,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total)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morels 139 0.5 69.5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3" name="TextBox 32"/>
          <p:cNvSpPr txBox="1"/>
          <p:nvPr/>
        </p:nvSpPr>
        <p:spPr bwMode="auto">
          <a:xfrm>
            <a:off x="2435396" y="2149019"/>
            <a:ext cx="6869320" cy="2462213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prod = 'morels'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cost = 139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1/2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total = cost *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print(prod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cost,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total)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morels 139 0.5 69.5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print(prod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cost,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total, sep='; ')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morels; 139; 0.5; 69.5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4" name="TextBox 33"/>
          <p:cNvSpPr txBox="1"/>
          <p:nvPr/>
        </p:nvSpPr>
        <p:spPr bwMode="auto">
          <a:xfrm>
            <a:off x="2435396" y="2149019"/>
            <a:ext cx="6869320" cy="2462213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prod = 'morels'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cost = 139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1/2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total = cost *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print(prod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cost,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total)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morels 139 0.5 69.5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print(prod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cost,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total, sep='</a:t>
            </a:r>
            <a:r>
              <a:rPr lang="en-US" sz="140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morels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139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0.5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69.5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print(prod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cost,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wght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total, sep='</a:t>
            </a:r>
            <a:r>
              <a:rPr lang="en-US" sz="140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:::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morels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:::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139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:::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0.5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:::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69.5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90590" y="1"/>
            <a:ext cx="2290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Introduction to Computing Using Python</a:t>
            </a:r>
          </a:p>
        </p:txBody>
      </p:sp>
      <p:sp>
        <p:nvSpPr>
          <p:cNvPr id="70" name="Title 1"/>
          <p:cNvSpPr txBox="1">
            <a:spLocks/>
          </p:cNvSpPr>
          <p:nvPr/>
        </p:nvSpPr>
        <p:spPr bwMode="auto">
          <a:xfrm>
            <a:off x="2233358" y="1"/>
            <a:ext cx="77724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b="1" kern="0" dirty="0">
                <a:latin typeface="Calibri" pitchFamily="34" charset="0"/>
                <a:ea typeface="+mj-ea"/>
                <a:cs typeface="+mj-cs"/>
              </a:rPr>
              <a:t>Built-in function </a:t>
            </a:r>
            <a:r>
              <a:rPr lang="en-US" sz="3600" b="1" kern="0" dirty="0"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print()</a:t>
            </a:r>
            <a:r>
              <a:rPr lang="en-US" sz="3600" b="1" kern="0" dirty="0">
                <a:latin typeface="Calibri" pitchFamily="34" charset="0"/>
                <a:ea typeface="+mj-ea"/>
                <a:cs typeface="+mj-cs"/>
              </a:rPr>
              <a:t>, revisited</a:t>
            </a:r>
            <a:endParaRPr lang="en-US" sz="2000" kern="0" dirty="0">
              <a:latin typeface="Calibri" pitchFamily="34" charset="0"/>
              <a:ea typeface="+mj-ea"/>
              <a:cs typeface="+mj-cs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2233358" y="1493133"/>
            <a:ext cx="733739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 dirty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Function </a:t>
            </a:r>
            <a:r>
              <a:rPr lang="en-US" kern="0" dirty="0"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print()</a:t>
            </a:r>
            <a:r>
              <a:rPr lang="en-US" kern="0" dirty="0">
                <a:solidFill>
                  <a:schemeClr val="accent1"/>
                </a:solidFill>
                <a:ea typeface="+mj-ea"/>
                <a:cs typeface="Courier New" panose="02070309020205020404" pitchFamily="49" charset="0"/>
              </a:rPr>
              <a:t> takes 0 or more arguments and prints them in the shell</a:t>
            </a:r>
          </a:p>
        </p:txBody>
      </p:sp>
      <p:sp>
        <p:nvSpPr>
          <p:cNvPr id="35" name="TextBox 34"/>
          <p:cNvSpPr txBox="1"/>
          <p:nvPr/>
        </p:nvSpPr>
        <p:spPr bwMode="auto">
          <a:xfrm>
            <a:off x="2233359" y="4951562"/>
            <a:ext cx="629691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A blank space </a:t>
            </a:r>
            <a:r>
              <a:rPr lang="en-US" sz="2000" kern="0">
                <a:solidFill>
                  <a:srgbClr val="FF0000"/>
                </a:solidFill>
                <a:latin typeface="Calibri" pitchFamily="34" charset="0"/>
                <a:ea typeface="+mj-ea"/>
                <a:cs typeface="+mj-cs"/>
              </a:rPr>
              <a:t>separator </a:t>
            </a:r>
            <a:r>
              <a:rPr lang="en-US" sz="2000" kern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is printed between the arguments</a:t>
            </a:r>
          </a:p>
        </p:txBody>
      </p:sp>
      <p:sp>
        <p:nvSpPr>
          <p:cNvPr id="43" name="TextBox 42"/>
          <p:cNvSpPr txBox="1"/>
          <p:nvPr/>
        </p:nvSpPr>
        <p:spPr bwMode="auto">
          <a:xfrm>
            <a:off x="2233359" y="5776058"/>
            <a:ext cx="566580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The </a:t>
            </a:r>
            <a:r>
              <a:rPr lang="en-US" sz="2000" kern="0"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sep</a:t>
            </a:r>
            <a:r>
              <a:rPr lang="en-US" sz="2000" kern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 argument allows for customized separators</a:t>
            </a:r>
          </a:p>
        </p:txBody>
      </p:sp>
      <p:sp>
        <p:nvSpPr>
          <p:cNvPr id="15" name="TextBox 14"/>
          <p:cNvSpPr txBox="1"/>
          <p:nvPr/>
        </p:nvSpPr>
        <p:spPr bwMode="auto">
          <a:xfrm>
            <a:off x="6920426" y="1152926"/>
            <a:ext cx="294032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>
                <a:solidFill>
                  <a:srgbClr val="FF0000"/>
                </a:solidFill>
                <a:latin typeface="Calibri" pitchFamily="34" charset="0"/>
                <a:ea typeface="+mj-ea"/>
                <a:cs typeface="+mj-cs"/>
              </a:rPr>
              <a:t>their string representation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7822184" y="1553037"/>
            <a:ext cx="636657" cy="34020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7822184" y="1553037"/>
            <a:ext cx="636657" cy="34020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3" grpId="1" animBg="1"/>
      <p:bldP spid="34" grpId="0" animBg="1"/>
      <p:bldP spid="35" grpId="0"/>
      <p:bldP spid="43" grpId="0"/>
      <p:bldP spid="15" grpId="0"/>
      <p:bldP spid="15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F33B-6A7E-365E-E933-D457FBC5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Classes: Grouping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EDEE9E-B92F-EA84-B752-3474812DFBD6}"/>
              </a:ext>
            </a:extLst>
          </p:cNvPr>
          <p:cNvSpPr txBox="1"/>
          <p:nvPr/>
        </p:nvSpPr>
        <p:spPr>
          <a:xfrm>
            <a:off x="1189264" y="1467535"/>
            <a:ext cx="1012099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dirty="0"/>
              <a:t>The object maintains a set of attributes that determines the data and behavior of the class.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DB321E-1049-C01C-D8D0-F172314FAD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997" y="2421455"/>
            <a:ext cx="7681325" cy="18892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62C2E4A-D133-E47D-1C73-F91269B56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420" y="4129443"/>
            <a:ext cx="10691787" cy="12116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D55568D-91A1-933C-1849-83B3AA4E1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323" y="5523308"/>
            <a:ext cx="10889924" cy="120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168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F33B-6A7E-365E-E933-D457FBC5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Classes: Grouping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1775F6-967F-C2AA-C796-45D54D306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955" y="1949527"/>
            <a:ext cx="10950889" cy="23928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2AB610-5496-3C64-E8A0-AFD204A01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487" y="4916480"/>
            <a:ext cx="11232853" cy="122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15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CB97F-ACB8-3704-A73C-F081E78F8AC7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Classes: Coding 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655F4A-6C22-E899-049E-CFDA9DFB3DDE}"/>
              </a:ext>
            </a:extLst>
          </p:cNvPr>
          <p:cNvSpPr txBox="1"/>
          <p:nvPr/>
        </p:nvSpPr>
        <p:spPr>
          <a:xfrm>
            <a:off x="1375876" y="2008710"/>
            <a:ext cx="1012099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 algn="just">
              <a:buFont typeface="+mj-lt"/>
              <a:buAutoNum type="arabicPeriod"/>
            </a:pPr>
            <a:r>
              <a:rPr lang="en-US" sz="2800" dirty="0"/>
              <a:t>Create a class named ‘Address’ (data – street and apt/unit)</a:t>
            </a:r>
          </a:p>
          <a:p>
            <a:pPr marL="571500" indent="-571500" algn="just">
              <a:buFont typeface="+mj-lt"/>
              <a:buAutoNum type="arabicPeriod"/>
            </a:pPr>
            <a:r>
              <a:rPr lang="en-US" sz="2800" dirty="0"/>
              <a:t>Write the constructor method</a:t>
            </a:r>
          </a:p>
          <a:p>
            <a:pPr marL="571500" indent="-571500" algn="just">
              <a:buFont typeface="+mj-lt"/>
              <a:buAutoNum type="arabicPeriod"/>
            </a:pPr>
            <a:r>
              <a:rPr lang="en-US" sz="2800" dirty="0"/>
              <a:t>Create an instance ‘work’ of the ‘Address’ class</a:t>
            </a:r>
          </a:p>
          <a:p>
            <a:pPr marL="571500" indent="-571500" algn="just">
              <a:buFont typeface="+mj-lt"/>
              <a:buAutoNum type="arabicPeriod"/>
            </a:pPr>
            <a:r>
              <a:rPr lang="en-US" sz="2800" dirty="0"/>
              <a:t>Set street=‘1 Park Place’ and unit=‘Room 724’</a:t>
            </a:r>
          </a:p>
          <a:p>
            <a:pPr marL="571500" indent="-571500" algn="just">
              <a:buFont typeface="+mj-lt"/>
              <a:buAutoNum type="arabicPeriod"/>
            </a:pPr>
            <a:r>
              <a:rPr lang="en-US" sz="2800" dirty="0"/>
              <a:t>Print the street and unit of the ‘work’ object</a:t>
            </a:r>
          </a:p>
        </p:txBody>
      </p:sp>
    </p:spTree>
    <p:extLst>
      <p:ext uri="{BB962C8B-B14F-4D97-AF65-F5344CB8AC3E}">
        <p14:creationId xmlns:p14="http://schemas.microsoft.com/office/powerpoint/2010/main" val="88767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F33B-6A7E-365E-E933-D457FBC5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Classes: Grouping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F0F6D7-D766-F3F4-D0E2-48BF9E78E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064" y="1541828"/>
            <a:ext cx="10060526" cy="44235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C284C1-CD7A-A7EE-27ED-224421253C26}"/>
              </a:ext>
            </a:extLst>
          </p:cNvPr>
          <p:cNvSpPr txBox="1"/>
          <p:nvPr/>
        </p:nvSpPr>
        <p:spPr>
          <a:xfrm>
            <a:off x="2122712" y="6124583"/>
            <a:ext cx="86650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546E7A"/>
                </a:solidFill>
                <a:effectLst/>
                <a:latin typeface="+mj-lt"/>
              </a:rPr>
              <a:t>Using instantiation to create a variable using the Time class</a:t>
            </a:r>
            <a:endParaRPr lang="en-US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37225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F33B-6A7E-365E-E933-D457FBC5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Classes: Grouping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F0F6D7-D766-F3F4-D0E2-48BF9E78E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4064" y="1541828"/>
            <a:ext cx="10060526" cy="44235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C284C1-CD7A-A7EE-27ED-224421253C26}"/>
              </a:ext>
            </a:extLst>
          </p:cNvPr>
          <p:cNvSpPr txBox="1"/>
          <p:nvPr/>
        </p:nvSpPr>
        <p:spPr>
          <a:xfrm>
            <a:off x="2122712" y="6124583"/>
            <a:ext cx="86650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546E7A"/>
                </a:solidFill>
                <a:effectLst/>
                <a:latin typeface="+mj-lt"/>
              </a:rPr>
              <a:t>Using instantiation to create a variable using the Time class</a:t>
            </a:r>
            <a:endParaRPr lang="en-US" sz="2800" dirty="0"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36C754-6AE5-F402-A780-45088A1ABE5B}"/>
              </a:ext>
            </a:extLst>
          </p:cNvPr>
          <p:cNvSpPr txBox="1"/>
          <p:nvPr/>
        </p:nvSpPr>
        <p:spPr>
          <a:xfrm>
            <a:off x="8741228" y="4082142"/>
            <a:ext cx="1958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Instantiation?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2AD988-FAAC-5B07-B761-C17442BC3DB8}"/>
              </a:ext>
            </a:extLst>
          </p:cNvPr>
          <p:cNvSpPr txBox="1"/>
          <p:nvPr/>
        </p:nvSpPr>
        <p:spPr>
          <a:xfrm>
            <a:off x="8719457" y="4441371"/>
            <a:ext cx="26166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Constructor?</a:t>
            </a:r>
          </a:p>
          <a:p>
            <a:r>
              <a:rPr lang="en-US" sz="2400" b="1" dirty="0"/>
              <a:t>Member operator?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5376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4F5BD9-6199-4F23-E97A-933133D22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77B16-CB04-4DD3-8E5A-C80985C1B025}" type="slidenum">
              <a:rPr lang="en-US" smtClean="0"/>
              <a:t>25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AA5947-2532-B32A-0DE1-5CBCEC25B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714" y="1119953"/>
            <a:ext cx="11048830" cy="550012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931AD54-CCC7-4661-BD15-4DF4AA7B3A6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Classes: Grouping data</a:t>
            </a:r>
          </a:p>
        </p:txBody>
      </p:sp>
    </p:spTree>
    <p:extLst>
      <p:ext uri="{BB962C8B-B14F-4D97-AF65-F5344CB8AC3E}">
        <p14:creationId xmlns:p14="http://schemas.microsoft.com/office/powerpoint/2010/main" val="3758754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30603-2251-22.5137883">
            <a:hlinkClick r:id="" action="ppaction://media"/>
            <a:extLst>
              <a:ext uri="{FF2B5EF4-FFF2-40B4-BE49-F238E27FC236}">
                <a16:creationId xmlns:a16="http://schemas.microsoft.com/office/drawing/2014/main" id="{7C07B541-B70E-EC69-57FC-A8D9049CB3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52910" y="1339396"/>
            <a:ext cx="4571547" cy="47430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96D934-D968-EEB7-DCE1-5AADE00341B4}"/>
              </a:ext>
            </a:extLst>
          </p:cNvPr>
          <p:cNvSpPr txBox="1"/>
          <p:nvPr/>
        </p:nvSpPr>
        <p:spPr>
          <a:xfrm>
            <a:off x="859971" y="2884714"/>
            <a:ext cx="478041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Initialization of object instances</a:t>
            </a:r>
          </a:p>
          <a:p>
            <a:r>
              <a:rPr lang="en-US" sz="2800" dirty="0"/>
              <a:t>Demonstration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AFD753C-F174-4FE3-9E6E-EAFB8C655C3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37474F"/>
                </a:solidFill>
                <a:latin typeface="Roboto" panose="02000000000000000000" pitchFamily="2" charset="0"/>
              </a:rPr>
              <a:t>Classes: Grouping data</a:t>
            </a:r>
          </a:p>
        </p:txBody>
      </p:sp>
    </p:spTree>
    <p:extLst>
      <p:ext uri="{BB962C8B-B14F-4D97-AF65-F5344CB8AC3E}">
        <p14:creationId xmlns:p14="http://schemas.microsoft.com/office/powerpoint/2010/main" val="1025466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5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B4819C-45AE-C6E8-B705-5135011C97EB}"/>
              </a:ext>
            </a:extLst>
          </p:cNvPr>
          <p:cNvSpPr txBox="1"/>
          <p:nvPr/>
        </p:nvSpPr>
        <p:spPr>
          <a:xfrm>
            <a:off x="1539552" y="1101012"/>
            <a:ext cx="540404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Suggested Reading (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ZyBook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):</a:t>
            </a: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9.1 Classes: Introduction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9.2 Classes: Grouping Data</a:t>
            </a:r>
          </a:p>
        </p:txBody>
      </p:sp>
    </p:spTree>
    <p:extLst>
      <p:ext uri="{BB962C8B-B14F-4D97-AF65-F5344CB8AC3E}">
        <p14:creationId xmlns:p14="http://schemas.microsoft.com/office/powerpoint/2010/main" val="4276779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 bwMode="auto">
          <a:xfrm>
            <a:off x="2597373" y="2165144"/>
            <a:ext cx="6869320" cy="4185761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pets = ['boa', 'cat', 'dog']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pet in pets: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print(pet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boa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dog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90590" y="1"/>
            <a:ext cx="2290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Introduction to Computing Using Python</a:t>
            </a:r>
          </a:p>
        </p:txBody>
      </p:sp>
      <p:sp>
        <p:nvSpPr>
          <p:cNvPr id="70" name="Title 1"/>
          <p:cNvSpPr txBox="1">
            <a:spLocks/>
          </p:cNvSpPr>
          <p:nvPr/>
        </p:nvSpPr>
        <p:spPr bwMode="auto">
          <a:xfrm>
            <a:off x="2233358" y="1"/>
            <a:ext cx="77724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b="1" kern="0" dirty="0">
                <a:latin typeface="Calibri" pitchFamily="34" charset="0"/>
                <a:ea typeface="+mj-ea"/>
                <a:cs typeface="+mj-cs"/>
              </a:rPr>
              <a:t>Built-in function print(), revisited</a:t>
            </a:r>
            <a:endParaRPr lang="en-US" sz="2000" kern="0" dirty="0">
              <a:latin typeface="Calibri" pitchFamily="34" charset="0"/>
              <a:ea typeface="+mj-ea"/>
              <a:cs typeface="+mj-cs"/>
            </a:endParaRPr>
          </a:p>
        </p:txBody>
      </p:sp>
      <p:sp>
        <p:nvSpPr>
          <p:cNvPr id="24" name="TextBox 23"/>
          <p:cNvSpPr txBox="1"/>
          <p:nvPr/>
        </p:nvSpPr>
        <p:spPr bwMode="auto">
          <a:xfrm>
            <a:off x="2233359" y="1470025"/>
            <a:ext cx="8353569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 dirty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Function </a:t>
            </a:r>
            <a:r>
              <a:rPr lang="en-US" kern="0" dirty="0"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print()</a:t>
            </a:r>
            <a:r>
              <a:rPr lang="en-US" kern="0" dirty="0">
                <a:solidFill>
                  <a:schemeClr val="accent1"/>
                </a:solidFill>
                <a:ea typeface="+mj-ea"/>
                <a:cs typeface="Courier New" panose="02070309020205020404" pitchFamily="49" charset="0"/>
              </a:rPr>
              <a:t> prints, by default, a newline character after printing its arguments</a:t>
            </a:r>
          </a:p>
        </p:txBody>
      </p:sp>
      <p:sp>
        <p:nvSpPr>
          <p:cNvPr id="35" name="TextBox 34"/>
          <p:cNvSpPr txBox="1"/>
          <p:nvPr/>
        </p:nvSpPr>
        <p:spPr bwMode="auto">
          <a:xfrm>
            <a:off x="2165109" y="6350904"/>
            <a:ext cx="616524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The </a:t>
            </a:r>
            <a:r>
              <a:rPr lang="en-US" sz="2000" kern="0"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end</a:t>
            </a:r>
            <a:r>
              <a:rPr lang="en-US" sz="2000" kern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 argument allows for customized end characters</a:t>
            </a:r>
          </a:p>
        </p:txBody>
      </p:sp>
      <p:sp>
        <p:nvSpPr>
          <p:cNvPr id="17" name="TextBox 16"/>
          <p:cNvSpPr txBox="1"/>
          <p:nvPr/>
        </p:nvSpPr>
        <p:spPr bwMode="auto">
          <a:xfrm>
            <a:off x="2597373" y="2165144"/>
            <a:ext cx="6869320" cy="4185761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pets = ['boa', 'cat', 'dog']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pet in pets: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print(pet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boa</a:t>
            </a:r>
            <a:r>
              <a:rPr lang="en-US" sz="140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sz="140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en-US" sz="140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sz="140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dog</a:t>
            </a:r>
            <a:r>
              <a:rPr lang="en-US" sz="140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\</a:t>
            </a:r>
            <a:r>
              <a:rPr lang="en-US" sz="140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endParaRPr lang="en-US" sz="140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TextBox 17"/>
          <p:cNvSpPr txBox="1"/>
          <p:nvPr/>
        </p:nvSpPr>
        <p:spPr bwMode="auto">
          <a:xfrm>
            <a:off x="2597373" y="2165144"/>
            <a:ext cx="6869320" cy="4185761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pets = ['boa', 'cat', 'dog']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pet in pets: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print(pet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boa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dog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pet in pets: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print(pet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end=', ')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boa, cat, dog,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" name="TextBox 18"/>
          <p:cNvSpPr txBox="1"/>
          <p:nvPr/>
        </p:nvSpPr>
        <p:spPr bwMode="auto">
          <a:xfrm>
            <a:off x="2597373" y="2165144"/>
            <a:ext cx="6869320" cy="4185761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pets = ['boa', 'cat', 'dog']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pet in pets: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print(pet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boa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dog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pet in pets: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print(pet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end='</a:t>
            </a:r>
            <a:r>
              <a:rPr lang="en-US" sz="140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boa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dog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pet in pets: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print(pet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end='</a:t>
            </a:r>
            <a:r>
              <a:rPr lang="en-US" sz="14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!!! 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boa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!!!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cat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!!!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dog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!!!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5" grpId="0"/>
      <p:bldP spid="17" grpId="0" animBg="1"/>
      <p:bldP spid="17" grpId="1" animBg="1"/>
      <p:bldP spid="18" grpId="0" animBg="1"/>
      <p:bldP spid="18" grpId="1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90590" y="1"/>
            <a:ext cx="2290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Introduction to Computing Using Python</a:t>
            </a:r>
          </a:p>
        </p:txBody>
      </p:sp>
      <p:sp>
        <p:nvSpPr>
          <p:cNvPr id="70" name="Title 1"/>
          <p:cNvSpPr txBox="1">
            <a:spLocks/>
          </p:cNvSpPr>
          <p:nvPr/>
        </p:nvSpPr>
        <p:spPr bwMode="auto">
          <a:xfrm>
            <a:off x="2233358" y="1"/>
            <a:ext cx="77724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b="1" kern="0">
                <a:latin typeface="Calibri" pitchFamily="34" charset="0"/>
                <a:ea typeface="+mj-ea"/>
                <a:cs typeface="+mj-cs"/>
              </a:rPr>
              <a:t>General output formatting</a:t>
            </a:r>
            <a:endParaRPr lang="en-US" sz="2000" kern="0">
              <a:latin typeface="Calibri" pitchFamily="34" charset="0"/>
              <a:ea typeface="+mj-ea"/>
              <a:cs typeface="+mj-cs"/>
            </a:endParaRPr>
          </a:p>
        </p:txBody>
      </p:sp>
      <p:sp>
        <p:nvSpPr>
          <p:cNvPr id="15" name="TextBox 14"/>
          <p:cNvSpPr txBox="1"/>
          <p:nvPr/>
        </p:nvSpPr>
        <p:spPr bwMode="auto">
          <a:xfrm>
            <a:off x="2233358" y="1470025"/>
            <a:ext cx="199793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Suppose we have</a:t>
            </a:r>
          </a:p>
        </p:txBody>
      </p:sp>
      <p:sp>
        <p:nvSpPr>
          <p:cNvPr id="21" name="TextBox 20"/>
          <p:cNvSpPr txBox="1"/>
          <p:nvPr/>
        </p:nvSpPr>
        <p:spPr bwMode="auto">
          <a:xfrm>
            <a:off x="2385758" y="6322458"/>
            <a:ext cx="789992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and we want to print     </a:t>
            </a:r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Wednesday, March 10, 2010 at 11:45:33</a:t>
            </a:r>
            <a:r>
              <a:rPr lang="en-US" kern="0">
                <a:solidFill>
                  <a:schemeClr val="accent1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26" name="TextBox 25"/>
          <p:cNvSpPr txBox="1"/>
          <p:nvPr/>
        </p:nvSpPr>
        <p:spPr bwMode="auto">
          <a:xfrm>
            <a:off x="3136438" y="3210978"/>
            <a:ext cx="6869320" cy="1600438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weekday = 'Wednesday'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month = 'March'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day = 10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year = 2010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hour = 11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minute = 45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second = 33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90590" y="1"/>
            <a:ext cx="2290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Introduction to Computing Using Python</a:t>
            </a:r>
          </a:p>
        </p:txBody>
      </p:sp>
      <p:sp>
        <p:nvSpPr>
          <p:cNvPr id="70" name="Title 1"/>
          <p:cNvSpPr txBox="1">
            <a:spLocks/>
          </p:cNvSpPr>
          <p:nvPr/>
        </p:nvSpPr>
        <p:spPr bwMode="auto">
          <a:xfrm>
            <a:off x="2233358" y="1"/>
            <a:ext cx="77724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b="1" kern="0">
                <a:latin typeface="Calibri" pitchFamily="34" charset="0"/>
                <a:ea typeface="+mj-ea"/>
                <a:cs typeface="+mj-cs"/>
              </a:rPr>
              <a:t>Method </a:t>
            </a:r>
            <a:r>
              <a:rPr lang="en-US" sz="3600" b="1" kern="0"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format()</a:t>
            </a:r>
            <a:r>
              <a:rPr lang="en-US" sz="3600" b="1" kern="0">
                <a:latin typeface="Calibri" pitchFamily="34" charset="0"/>
                <a:ea typeface="+mj-ea"/>
                <a:cs typeface="+mj-cs"/>
              </a:rPr>
              <a:t> of class </a:t>
            </a:r>
            <a:r>
              <a:rPr lang="en-US" sz="3600" b="1" kern="0" err="1"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str</a:t>
            </a:r>
            <a:endParaRPr lang="en-US" sz="2000" kern="0">
              <a:latin typeface="Courier New" panose="02070309020205020404" pitchFamily="49" charset="0"/>
              <a:ea typeface="+mj-ea"/>
              <a:cs typeface="Courier New" panose="02070309020205020404" pitchFamily="49" charset="0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2233358" y="5592072"/>
            <a:ext cx="667362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err="1">
                <a:latin typeface="Consolas" panose="020B0609020204030204" pitchFamily="49" charset="0"/>
                <a:cs typeface="Consolas" panose="020B0609020204030204" pitchFamily="49" charset="0"/>
              </a:rPr>
              <a:t>print('{}:{}:{}'.format(hour</a:t>
            </a:r>
            <a:r>
              <a:rPr lang="en-US" sz="2000">
                <a:latin typeface="Consolas" panose="020B0609020204030204" pitchFamily="49" charset="0"/>
                <a:cs typeface="Consolas" panose="020B0609020204030204" pitchFamily="49" charset="0"/>
              </a:rPr>
              <a:t>, minute, second))</a:t>
            </a:r>
            <a:endParaRPr lang="en-US" sz="2000" kern="0">
              <a:solidFill>
                <a:schemeClr val="accent1"/>
              </a:solidFill>
              <a:latin typeface="Consolas" panose="020B0609020204030204" pitchFamily="49" charset="0"/>
              <a:ea typeface="+mj-ea"/>
              <a:cs typeface="Consolas" panose="020B0609020204030204" pitchFamily="49" charset="0"/>
            </a:endParaRPr>
          </a:p>
        </p:txBody>
      </p:sp>
      <p:sp>
        <p:nvSpPr>
          <p:cNvPr id="23" name="TextBox 22"/>
          <p:cNvSpPr txBox="1"/>
          <p:nvPr/>
        </p:nvSpPr>
        <p:spPr bwMode="auto">
          <a:xfrm>
            <a:off x="2233358" y="5187920"/>
            <a:ext cx="1549222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>
                <a:solidFill>
                  <a:srgbClr val="FF0000"/>
                </a:solidFill>
                <a:latin typeface="Calibri" pitchFamily="34" charset="0"/>
                <a:ea typeface="+mj-ea"/>
                <a:cs typeface="+mj-cs"/>
              </a:rPr>
              <a:t>format string</a:t>
            </a:r>
          </a:p>
        </p:txBody>
      </p:sp>
      <p:sp>
        <p:nvSpPr>
          <p:cNvPr id="24" name="TextBox 23"/>
          <p:cNvSpPr txBox="1"/>
          <p:nvPr/>
        </p:nvSpPr>
        <p:spPr bwMode="auto">
          <a:xfrm>
            <a:off x="2233358" y="1793190"/>
            <a:ext cx="6869320" cy="2677656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weekday = 'Wednesday'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month = 'March'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day = 10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year = 2012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hour = 11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minute = 45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second = 33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print('{}:{}:{}'.format(hour, minute, second))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11:45:33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 print('{}, {} {}, {} at {}:{}:{}'.</a:t>
            </a:r>
            <a:r>
              <a:rPr lang="en-US" sz="140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format(weekday</a:t>
            </a: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month, day, year, hour, minute, second))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Wednesday, March 10, 2012 at 11:45:33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3" grpId="0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90590" y="1"/>
            <a:ext cx="2290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Introduction to Computing Using Python</a:t>
            </a:r>
          </a:p>
        </p:txBody>
      </p:sp>
      <p:sp>
        <p:nvSpPr>
          <p:cNvPr id="70" name="Title 1"/>
          <p:cNvSpPr txBox="1">
            <a:spLocks/>
          </p:cNvSpPr>
          <p:nvPr/>
        </p:nvSpPr>
        <p:spPr bwMode="auto">
          <a:xfrm>
            <a:off x="2233358" y="1"/>
            <a:ext cx="77724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b="1" kern="0">
                <a:latin typeface="Calibri" pitchFamily="34" charset="0"/>
                <a:ea typeface="+mj-ea"/>
                <a:cs typeface="+mj-cs"/>
              </a:rPr>
              <a:t>Specifying field width</a:t>
            </a:r>
            <a:endParaRPr lang="en-US" sz="2000" kern="0">
              <a:latin typeface="Calibri" pitchFamily="34" charset="0"/>
              <a:ea typeface="+mj-ea"/>
              <a:cs typeface="+mj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49920" y="2025909"/>
            <a:ext cx="28945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accent1"/>
                </a:solidFill>
              </a:rPr>
              <a:t>The </a:t>
            </a: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format()</a:t>
            </a:r>
            <a:r>
              <a:rPr lang="en-US" sz="2000">
                <a:solidFill>
                  <a:schemeClr val="accent1"/>
                </a:solidFill>
              </a:rPr>
              <a:t> method can be used to line up data in columns</a:t>
            </a:r>
          </a:p>
        </p:txBody>
      </p:sp>
      <p:sp>
        <p:nvSpPr>
          <p:cNvPr id="6" name="TextBox 5"/>
          <p:cNvSpPr txBox="1"/>
          <p:nvPr/>
        </p:nvSpPr>
        <p:spPr bwMode="auto">
          <a:xfrm>
            <a:off x="5338735" y="2025908"/>
            <a:ext cx="5367194" cy="4832092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in range(1,8):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print(i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**2, 2**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1 1 2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2 4 4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3 9 8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4 16 16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5 25 32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6 36 64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7 49 128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/>
          <p:cNvSpPr txBox="1"/>
          <p:nvPr/>
        </p:nvSpPr>
        <p:spPr bwMode="auto">
          <a:xfrm>
            <a:off x="5338735" y="1810466"/>
            <a:ext cx="5367194" cy="5262979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in range(1,8):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print(i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**2, 2**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1 1 2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2 4 4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3 9 8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4 16 16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5 25 32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6 36 64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7 49 128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in range(1, 8):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print('{} {</a:t>
            </a:r>
            <a:r>
              <a:rPr lang="en-US" sz="1400" b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:2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} {</a:t>
            </a:r>
            <a:r>
              <a:rPr lang="en-US" sz="1400" b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:3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}'.format(i,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**2, 2**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1  1   2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2  4   4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3  9   8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4 16  16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5 25  32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6 36  64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7 49 128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TextBox 10"/>
          <p:cNvSpPr txBox="1"/>
          <p:nvPr/>
        </p:nvSpPr>
        <p:spPr bwMode="auto">
          <a:xfrm>
            <a:off x="6503514" y="5251841"/>
            <a:ext cx="303763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reserves 2 spaces for </a:t>
            </a:r>
            <a:r>
              <a:rPr lang="en-US" kern="0" err="1">
                <a:solidFill>
                  <a:srgbClr val="00000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i</a:t>
            </a:r>
            <a:r>
              <a:rPr lang="en-US" kern="0">
                <a:solidFill>
                  <a:srgbClr val="00000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**2</a:t>
            </a:r>
            <a:endParaRPr lang="en-US" sz="2000" kern="0">
              <a:solidFill>
                <a:srgbClr val="000000"/>
              </a:solidFill>
              <a:latin typeface="Courier New" panose="02070309020205020404" pitchFamily="49" charset="0"/>
              <a:ea typeface="+mj-ea"/>
              <a:cs typeface="Courier New" panose="02070309020205020404" pitchFamily="49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 rot="5400000" flipH="1" flipV="1">
            <a:off x="7295827" y="5005846"/>
            <a:ext cx="366142" cy="12584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 bwMode="auto">
          <a:xfrm>
            <a:off x="7415974" y="5738865"/>
            <a:ext cx="297607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>
                <a:solidFill>
                  <a:schemeClr val="accent1"/>
                </a:solidFill>
                <a:latin typeface="Calibri" pitchFamily="34" charset="0"/>
                <a:ea typeface="+mj-ea"/>
                <a:cs typeface="+mj-cs"/>
              </a:rPr>
              <a:t>reserves 3 spaces for </a:t>
            </a:r>
            <a:r>
              <a:rPr lang="en-US" kern="0" err="1">
                <a:solidFill>
                  <a:srgbClr val="00000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2</a:t>
            </a:r>
            <a:r>
              <a:rPr lang="en-US" kern="0">
                <a:solidFill>
                  <a:srgbClr val="00000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**</a:t>
            </a:r>
            <a:r>
              <a:rPr lang="en-US" kern="0" err="1">
                <a:solidFill>
                  <a:srgbClr val="000000"/>
                </a:solidFill>
                <a:latin typeface="Courier New" panose="02070309020205020404" pitchFamily="49" charset="0"/>
                <a:ea typeface="+mj-ea"/>
                <a:cs typeface="Courier New" panose="02070309020205020404" pitchFamily="49" charset="0"/>
              </a:rPr>
              <a:t>i</a:t>
            </a:r>
            <a:endParaRPr lang="en-US" sz="2000" kern="0">
              <a:solidFill>
                <a:srgbClr val="000000"/>
              </a:solidFill>
              <a:latin typeface="Courier New" panose="02070309020205020404" pitchFamily="49" charset="0"/>
              <a:ea typeface="+mj-ea"/>
              <a:cs typeface="Courier New" panose="02070309020205020404" pitchFamily="49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rot="16200000" flipV="1">
            <a:off x="7651791" y="5256240"/>
            <a:ext cx="992780" cy="25169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1849919" y="3578718"/>
            <a:ext cx="289453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accent1"/>
                </a:solidFill>
              </a:rPr>
              <a:t>Numbers are aligned to the right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/>
      <p:bldP spid="11" grpId="1"/>
      <p:bldP spid="17" grpId="0"/>
      <p:bldP spid="17" grpId="1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849920" y="3578718"/>
            <a:ext cx="28491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accent1"/>
                </a:solidFill>
              </a:rPr>
              <a:t>Numbers are aligned to the right</a:t>
            </a:r>
          </a:p>
        </p:txBody>
      </p:sp>
      <p:sp>
        <p:nvSpPr>
          <p:cNvPr id="2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90590" y="1"/>
            <a:ext cx="2290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Introduction to Computing Using Python</a:t>
            </a:r>
          </a:p>
        </p:txBody>
      </p:sp>
      <p:sp>
        <p:nvSpPr>
          <p:cNvPr id="70" name="Title 1"/>
          <p:cNvSpPr txBox="1">
            <a:spLocks/>
          </p:cNvSpPr>
          <p:nvPr/>
        </p:nvSpPr>
        <p:spPr bwMode="auto">
          <a:xfrm>
            <a:off x="2233358" y="1"/>
            <a:ext cx="77724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b="1" kern="0">
                <a:latin typeface="Calibri" pitchFamily="34" charset="0"/>
                <a:ea typeface="+mj-ea"/>
                <a:cs typeface="+mj-cs"/>
              </a:rPr>
              <a:t>Specifying field width</a:t>
            </a:r>
            <a:endParaRPr lang="en-US" sz="2000" kern="0">
              <a:latin typeface="Calibri" pitchFamily="34" charset="0"/>
              <a:ea typeface="+mj-ea"/>
              <a:cs typeface="+mj-cs"/>
            </a:endParaRPr>
          </a:p>
        </p:txBody>
      </p:sp>
      <p:sp>
        <p:nvSpPr>
          <p:cNvPr id="6" name="TextBox 5"/>
          <p:cNvSpPr txBox="1"/>
          <p:nvPr/>
        </p:nvSpPr>
        <p:spPr bwMode="auto">
          <a:xfrm>
            <a:off x="4699099" y="2456794"/>
            <a:ext cx="6006831" cy="3970318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['Alan Turing', 'Ken Thompson', '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Vint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Cerf']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name in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fl =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name.split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print(fl[0], fl[1])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Alan Turing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Ken Thompson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Vint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Cerf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TextBox 14"/>
          <p:cNvSpPr txBox="1"/>
          <p:nvPr/>
        </p:nvSpPr>
        <p:spPr bwMode="auto">
          <a:xfrm>
            <a:off x="4699098" y="2456794"/>
            <a:ext cx="6006832" cy="3970318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['Alan Turing', 'Ken Thompson', '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Vint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Cerf']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name in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fl =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name.split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print(fl[0], fl[1])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Alan Turing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Ken Thompson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Vint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Cerf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for name in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fl =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name.split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print(‘{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:&lt;5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} {</a:t>
            </a:r>
            <a:r>
              <a:rPr lang="en-US" sz="140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:&lt;10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}'.format(fl[0], fl[1]))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Alan  Turing  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Ken   Thompson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Vint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 Cerf     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49920" y="4769442"/>
            <a:ext cx="28491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accent1"/>
                </a:solidFill>
              </a:rPr>
              <a:t>Strings are aligned to the left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849920" y="2025909"/>
            <a:ext cx="284917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accent1"/>
                </a:solidFill>
              </a:rPr>
              <a:t>The </a:t>
            </a: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format()</a:t>
            </a:r>
            <a:r>
              <a:rPr lang="en-US" sz="2000">
                <a:solidFill>
                  <a:schemeClr val="accent1"/>
                </a:solidFill>
              </a:rPr>
              <a:t> method can be used to line up data in columns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5" grpId="0" animBg="1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390590" y="1"/>
            <a:ext cx="22901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solidFill>
                  <a:schemeClr val="bg1"/>
                </a:solidFill>
              </a:rPr>
              <a:t>Introduction to Computing Using Python</a:t>
            </a:r>
          </a:p>
        </p:txBody>
      </p:sp>
      <p:sp>
        <p:nvSpPr>
          <p:cNvPr id="70" name="Title 1"/>
          <p:cNvSpPr txBox="1">
            <a:spLocks/>
          </p:cNvSpPr>
          <p:nvPr/>
        </p:nvSpPr>
        <p:spPr bwMode="auto">
          <a:xfrm>
            <a:off x="2233358" y="1"/>
            <a:ext cx="7772400" cy="147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600" b="1" kern="0">
                <a:latin typeface="Calibri" pitchFamily="34" charset="0"/>
                <a:ea typeface="+mj-ea"/>
                <a:cs typeface="+mj-cs"/>
              </a:rPr>
              <a:t>Output format type</a:t>
            </a:r>
            <a:endParaRPr lang="en-US" sz="2000" kern="0">
              <a:latin typeface="Calibri" pitchFamily="34" charset="0"/>
              <a:ea typeface="+mj-ea"/>
              <a:cs typeface="+mj-cs"/>
            </a:endParaRPr>
          </a:p>
        </p:txBody>
      </p:sp>
      <p:sp>
        <p:nvSpPr>
          <p:cNvPr id="6" name="TextBox 5"/>
          <p:cNvSpPr txBox="1"/>
          <p:nvPr/>
        </p:nvSpPr>
        <p:spPr bwMode="auto">
          <a:xfrm>
            <a:off x="4699099" y="3129860"/>
            <a:ext cx="2840690" cy="3108544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10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'{: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b}'.format(n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'1010'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'{: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c}'.format(n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'\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'{: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d}'.format(n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'10'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'{: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X}'.format(n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'A'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'{: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e}'.format(n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'1.000000e+01'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849920" y="1671965"/>
            <a:ext cx="81558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accent1"/>
                </a:solidFill>
              </a:rPr>
              <a:t>Inside the curly braces of a placeholder, we can specify </a:t>
            </a:r>
            <a:r>
              <a:rPr lang="en-US" sz="2000">
                <a:solidFill>
                  <a:srgbClr val="FF0000"/>
                </a:solidFill>
              </a:rPr>
              <a:t>the field width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0000"/>
              </a:solidFill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1849920" y="3615788"/>
          <a:ext cx="2254186" cy="259588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75692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7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Explanation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</a:t>
                      </a:r>
                      <a:endParaRPr lang="en-US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1"/>
                          </a:solidFill>
                        </a:rPr>
                        <a:t>binary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</a:t>
                      </a:r>
                      <a:endParaRPr lang="en-US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1"/>
                          </a:solidFill>
                        </a:rPr>
                        <a:t>character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</a:t>
                      </a:r>
                      <a:endParaRPr lang="en-US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1"/>
                          </a:solidFill>
                        </a:rPr>
                        <a:t>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1"/>
                          </a:solidFill>
                        </a:rPr>
                        <a:t>hexadecimal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</a:t>
                      </a:r>
                      <a:endParaRPr lang="en-US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1"/>
                          </a:solidFill>
                        </a:rPr>
                        <a:t>scientific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err="1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</a:t>
                      </a:r>
                      <a:endParaRPr lang="en-US">
                        <a:solidFill>
                          <a:schemeClr val="tx1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solidFill>
                            <a:schemeClr val="accent1"/>
                          </a:solidFill>
                        </a:rPr>
                        <a:t>fixed-point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 bwMode="auto">
          <a:xfrm>
            <a:off x="4699099" y="3129860"/>
            <a:ext cx="2840690" cy="3108544"/>
          </a:xfrm>
          <a:prstGeom prst="rect">
            <a:avLst/>
          </a:prstGeom>
          <a:solidFill>
            <a:schemeClr val="bg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 = 10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'{</a:t>
            </a:r>
            <a:r>
              <a:rPr lang="en-US" sz="1400" b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1400" b="1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}'.format(n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'1010'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'{</a:t>
            </a:r>
            <a:r>
              <a:rPr lang="en-US" sz="1400" b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1400" b="1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}'.format(n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'\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'{</a:t>
            </a:r>
            <a:r>
              <a:rPr lang="en-US" sz="1400" b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1400" b="1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}'.format(n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'10'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'{</a:t>
            </a:r>
            <a:r>
              <a:rPr lang="en-US" sz="1400" b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1400" b="1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}'.format(n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'A'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'{</a:t>
            </a:r>
            <a:r>
              <a:rPr lang="en-US" sz="1400" b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1400" b="1" err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}'.format(n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'1.000000e+01'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 '{</a:t>
            </a:r>
            <a:r>
              <a:rPr lang="en-US" sz="1400" b="1">
                <a:solidFill>
                  <a:srgbClr val="00B0F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:7.2f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}'.format(n)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'  10.00'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endParaRPr lang="en-US" sz="140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TextBox 13"/>
          <p:cNvSpPr txBox="1"/>
          <p:nvPr/>
        </p:nvSpPr>
        <p:spPr bwMode="auto">
          <a:xfrm>
            <a:off x="8034421" y="3615788"/>
            <a:ext cx="156988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latin typeface="Courier New" panose="02070309020205020404" pitchFamily="49" charset="0"/>
                <a:cs typeface="Courier New" panose="02070309020205020404" pitchFamily="49" charset="0"/>
              </a:rPr>
              <a:t>'{:7.2f}'</a:t>
            </a:r>
            <a:endParaRPr lang="en-US" sz="2000" kern="0">
              <a:solidFill>
                <a:schemeClr val="accent1"/>
              </a:solidFill>
              <a:latin typeface="Calibri" pitchFamily="34" charset="0"/>
              <a:ea typeface="+mj-ea"/>
              <a:cs typeface="+mj-cs"/>
            </a:endParaRPr>
          </a:p>
        </p:txBody>
      </p:sp>
      <p:sp>
        <p:nvSpPr>
          <p:cNvPr id="16" name="TextBox 15"/>
          <p:cNvSpPr txBox="1"/>
          <p:nvPr/>
        </p:nvSpPr>
        <p:spPr bwMode="auto">
          <a:xfrm>
            <a:off x="7741965" y="4211995"/>
            <a:ext cx="129725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>
                <a:solidFill>
                  <a:srgbClr val="FF0000"/>
                </a:solidFill>
                <a:latin typeface="Calibri" pitchFamily="34" charset="0"/>
                <a:ea typeface="+mj-ea"/>
                <a:cs typeface="+mj-cs"/>
              </a:rPr>
              <a:t>field width</a:t>
            </a:r>
          </a:p>
        </p:txBody>
      </p:sp>
      <p:sp>
        <p:nvSpPr>
          <p:cNvPr id="17" name="TextBox 16"/>
          <p:cNvSpPr txBox="1"/>
          <p:nvPr/>
        </p:nvSpPr>
        <p:spPr bwMode="auto">
          <a:xfrm>
            <a:off x="8600705" y="4612105"/>
            <a:ext cx="200720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>
                <a:solidFill>
                  <a:srgbClr val="FF0000"/>
                </a:solidFill>
                <a:latin typeface="Calibri" pitchFamily="34" charset="0"/>
                <a:ea typeface="+mj-ea"/>
                <a:cs typeface="+mj-cs"/>
              </a:rPr>
              <a:t>decimal precision</a:t>
            </a:r>
          </a:p>
        </p:txBody>
      </p:sp>
      <p:cxnSp>
        <p:nvCxnSpPr>
          <p:cNvPr id="19" name="Straight Arrow Connector 18"/>
          <p:cNvCxnSpPr>
            <a:stCxn id="16" idx="0"/>
          </p:cNvCxnSpPr>
          <p:nvPr/>
        </p:nvCxnSpPr>
        <p:spPr>
          <a:xfrm rot="5400000" flipH="1" flipV="1">
            <a:off x="8398395" y="4008891"/>
            <a:ext cx="195301" cy="21090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7" idx="0"/>
          </p:cNvCxnSpPr>
          <p:nvPr/>
        </p:nvCxnSpPr>
        <p:spPr>
          <a:xfrm rot="16200000" flipV="1">
            <a:off x="9024057" y="4031854"/>
            <a:ext cx="595411" cy="56509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1849920" y="1671965"/>
            <a:ext cx="81558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accent1"/>
                </a:solidFill>
              </a:rPr>
              <a:t>Inside the curly braces of a placeholder, we can specify the field width, </a:t>
            </a:r>
            <a:r>
              <a:rPr lang="en-US" sz="2000">
                <a:solidFill>
                  <a:srgbClr val="FF0000"/>
                </a:solidFill>
              </a:rPr>
              <a:t>the type of the output</a:t>
            </a:r>
            <a:endParaRPr lang="en-US" sz="2000">
              <a:solidFill>
                <a:schemeClr val="accent1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849920" y="1671965"/>
            <a:ext cx="815583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000">
                <a:solidFill>
                  <a:schemeClr val="accent1"/>
                </a:solidFill>
              </a:rPr>
              <a:t>Inside the curly braces of a placeholder, we can specify the field width, the type of the output, and </a:t>
            </a:r>
            <a:r>
              <a:rPr lang="en-US" sz="2000">
                <a:solidFill>
                  <a:srgbClr val="FF0000"/>
                </a:solidFill>
              </a:rPr>
              <a:t>the decimal precision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11" grpId="0"/>
      <p:bldP spid="13" grpId="0" animBg="1"/>
      <p:bldP spid="14" grpId="0"/>
      <p:bldP spid="16" grpId="0"/>
      <p:bldP spid="17" grpId="0"/>
      <p:bldP spid="28" grpId="0"/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CE2A4-1988-4947-84AC-35FBAD114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54768"/>
            <a:ext cx="9144000" cy="2170545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CSC 2302/DSCI 1302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Oriented Programming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2E2CB42E-F0B0-4FB0-A464-7E9AB159AA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3184" y="435232"/>
            <a:ext cx="1520757" cy="1265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02298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0E7AB627372340BC90817A16362710" ma:contentTypeVersion="10" ma:contentTypeDescription="Create a new document." ma:contentTypeScope="" ma:versionID="0b1de12c7fc22831ad51e0e61840eb90">
  <xsd:schema xmlns:xsd="http://www.w3.org/2001/XMLSchema" xmlns:xs="http://www.w3.org/2001/XMLSchema" xmlns:p="http://schemas.microsoft.com/office/2006/metadata/properties" xmlns:ns3="de7bfbcc-834f-422c-a61f-4e1400314c9a" xmlns:ns4="890a661f-6afe-4b4e-bef4-5bc2e81fdcdf" targetNamespace="http://schemas.microsoft.com/office/2006/metadata/properties" ma:root="true" ma:fieldsID="ba975b4f940eaae87aa9b1ee5bef8770" ns3:_="" ns4:_="">
    <xsd:import namespace="de7bfbcc-834f-422c-a61f-4e1400314c9a"/>
    <xsd:import namespace="890a661f-6afe-4b4e-bef4-5bc2e81fdcd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7bfbcc-834f-422c-a61f-4e1400314c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0a661f-6afe-4b4e-bef4-5bc2e81fdcdf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e7bfbcc-834f-422c-a61f-4e1400314c9a" xsi:nil="true"/>
  </documentManagement>
</p:properties>
</file>

<file path=customXml/itemProps1.xml><?xml version="1.0" encoding="utf-8"?>
<ds:datastoreItem xmlns:ds="http://schemas.openxmlformats.org/officeDocument/2006/customXml" ds:itemID="{65F6B1B9-DA10-4100-AB1F-E5C8AB97E3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e7bfbcc-834f-422c-a61f-4e1400314c9a"/>
    <ds:schemaRef ds:uri="890a661f-6afe-4b4e-bef4-5bc2e81fdcd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B05EFFB-F0C3-4F59-A32D-101C2257AA3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C7D7F4-4CE8-43A5-817C-F78E898305B9}">
  <ds:schemaRefs>
    <ds:schemaRef ds:uri="http://purl.org/dc/terms/"/>
    <ds:schemaRef ds:uri="http://schemas.openxmlformats.org/package/2006/metadata/core-properties"/>
    <ds:schemaRef ds:uri="de7bfbcc-834f-422c-a61f-4e1400314c9a"/>
    <ds:schemaRef ds:uri="http://purl.org/dc/elements/1.1/"/>
    <ds:schemaRef ds:uri="http://schemas.microsoft.com/office/infopath/2007/PartnerControls"/>
    <ds:schemaRef ds:uri="http://purl.org/dc/dcmitype/"/>
    <ds:schemaRef ds:uri="http://www.w3.org/XML/1998/namespace"/>
    <ds:schemaRef ds:uri="http://schemas.microsoft.com/office/2006/documentManagement/types"/>
    <ds:schemaRef ds:uri="890a661f-6afe-4b4e-bef4-5bc2e81fdcdf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694</TotalTime>
  <Words>1785</Words>
  <Application>Microsoft Macintosh PowerPoint</Application>
  <PresentationFormat>Widescreen</PresentationFormat>
  <Paragraphs>365</Paragraphs>
  <Slides>27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Arial</vt:lpstr>
      <vt:lpstr>Calibri</vt:lpstr>
      <vt:lpstr>Calibri (Body)</vt:lpstr>
      <vt:lpstr>Calibri Light</vt:lpstr>
      <vt:lpstr>Calibri(Body)</vt:lpstr>
      <vt:lpstr>Consolas</vt:lpstr>
      <vt:lpstr>Courier New</vt:lpstr>
      <vt:lpstr>Roboto</vt:lpstr>
      <vt:lpstr>Times New Roman</vt:lpstr>
      <vt:lpstr>Wingdings</vt:lpstr>
      <vt:lpstr>Office Theme</vt:lpstr>
      <vt:lpstr>  CSC 2302/DSCI 1302  Python Basics (cont.),  Object Oriented Programing (OOP)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CSC 2302/DSCI 1302  Object Oriented Programming </vt:lpstr>
      <vt:lpstr>Object-oriented programming</vt:lpstr>
      <vt:lpstr>Objects</vt:lpstr>
      <vt:lpstr>Objects</vt:lpstr>
      <vt:lpstr>Abstraction / Information Hiding</vt:lpstr>
      <vt:lpstr>Why Abstraction / Information Hiding?</vt:lpstr>
      <vt:lpstr>PowerPoint Presentation</vt:lpstr>
      <vt:lpstr>Class</vt:lpstr>
      <vt:lpstr>Python built-in objects</vt:lpstr>
      <vt:lpstr>PowerPoint Presentation</vt:lpstr>
      <vt:lpstr>Classes: Grouping data</vt:lpstr>
      <vt:lpstr>Classes: Grouping data</vt:lpstr>
      <vt:lpstr>Classes: Grouping data</vt:lpstr>
      <vt:lpstr>PowerPoint Presentation</vt:lpstr>
      <vt:lpstr>Classes: Grouping data</vt:lpstr>
      <vt:lpstr>Classes: Grouping data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CSC 2302/DSCI 1302  Python Basics </dc:title>
  <dc:subject/>
  <dc:creator>Towhid Islam</dc:creator>
  <cp:keywords/>
  <dc:description/>
  <cp:lastModifiedBy>S M Towhidul Islam</cp:lastModifiedBy>
  <cp:revision>13</cp:revision>
  <dcterms:created xsi:type="dcterms:W3CDTF">2024-01-08T07:18:44Z</dcterms:created>
  <dcterms:modified xsi:type="dcterms:W3CDTF">2025-08-27T22:43:15Z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0x0101006A0E7AB627372340BC90817A16362710</vt:lpwstr>
  </property>
</Properties>
</file>

<file path=docProps/thumbnail.jpeg>
</file>